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62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Greedy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Hoja1!$A$2:$A$12</c:f>
              <c:strCache>
                <c:ptCount val="11"/>
                <c:pt idx="0">
                  <c:v>Area 1</c:v>
                </c:pt>
                <c:pt idx="1">
                  <c:v>Area 2</c:v>
                </c:pt>
                <c:pt idx="2">
                  <c:v>Area 3</c:v>
                </c:pt>
                <c:pt idx="3">
                  <c:v>Area 4</c:v>
                </c:pt>
                <c:pt idx="4">
                  <c:v>Area 5</c:v>
                </c:pt>
                <c:pt idx="5">
                  <c:v>Area 6</c:v>
                </c:pt>
                <c:pt idx="6">
                  <c:v>Area 7</c:v>
                </c:pt>
                <c:pt idx="7">
                  <c:v>Area 8</c:v>
                </c:pt>
                <c:pt idx="8">
                  <c:v>TotalArea1</c:v>
                </c:pt>
                <c:pt idx="9">
                  <c:v>TotalArea2</c:v>
                </c:pt>
                <c:pt idx="10">
                  <c:v>Global</c:v>
                </c:pt>
              </c:strCache>
            </c:strRef>
          </c:cat>
          <c:val>
            <c:numRef>
              <c:f>Hoja1!$B$2:$B$12</c:f>
              <c:numCache>
                <c:formatCode>General</c:formatCode>
                <c:ptCount val="11"/>
                <c:pt idx="0">
                  <c:v>93.08</c:v>
                </c:pt>
                <c:pt idx="1">
                  <c:v>96.6</c:v>
                </c:pt>
                <c:pt idx="2">
                  <c:v>96</c:v>
                </c:pt>
                <c:pt idx="3">
                  <c:v>94.78</c:v>
                </c:pt>
                <c:pt idx="4">
                  <c:v>94.54</c:v>
                </c:pt>
                <c:pt idx="5">
                  <c:v>71</c:v>
                </c:pt>
                <c:pt idx="6">
                  <c:v>73.900000000000006</c:v>
                </c:pt>
                <c:pt idx="7">
                  <c:v>72.45</c:v>
                </c:pt>
                <c:pt idx="8">
                  <c:v>95</c:v>
                </c:pt>
                <c:pt idx="9">
                  <c:v>72.5</c:v>
                </c:pt>
                <c:pt idx="10">
                  <c:v>86.54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DB-4847-BC4E-6BBB42F1D241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MinimumMode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Hoja1!$A$2:$A$12</c:f>
              <c:strCache>
                <c:ptCount val="11"/>
                <c:pt idx="0">
                  <c:v>Area 1</c:v>
                </c:pt>
                <c:pt idx="1">
                  <c:v>Area 2</c:v>
                </c:pt>
                <c:pt idx="2">
                  <c:v>Area 3</c:v>
                </c:pt>
                <c:pt idx="3">
                  <c:v>Area 4</c:v>
                </c:pt>
                <c:pt idx="4">
                  <c:v>Area 5</c:v>
                </c:pt>
                <c:pt idx="5">
                  <c:v>Area 6</c:v>
                </c:pt>
                <c:pt idx="6">
                  <c:v>Area 7</c:v>
                </c:pt>
                <c:pt idx="7">
                  <c:v>Area 8</c:v>
                </c:pt>
                <c:pt idx="8">
                  <c:v>TotalArea1</c:v>
                </c:pt>
                <c:pt idx="9">
                  <c:v>TotalArea2</c:v>
                </c:pt>
                <c:pt idx="10">
                  <c:v>Global</c:v>
                </c:pt>
              </c:strCache>
            </c:strRef>
          </c:cat>
          <c:val>
            <c:numRef>
              <c:f>Hoja1!$C$2:$C$12</c:f>
              <c:numCache>
                <c:formatCode>General</c:formatCode>
                <c:ptCount val="11"/>
                <c:pt idx="0">
                  <c:v>98.27</c:v>
                </c:pt>
                <c:pt idx="1">
                  <c:v>99.5</c:v>
                </c:pt>
                <c:pt idx="2">
                  <c:v>98.02</c:v>
                </c:pt>
                <c:pt idx="3">
                  <c:v>91.84</c:v>
                </c:pt>
                <c:pt idx="4">
                  <c:v>99.75</c:v>
                </c:pt>
                <c:pt idx="5">
                  <c:v>74.783000000000001</c:v>
                </c:pt>
                <c:pt idx="6">
                  <c:v>72.680000000000007</c:v>
                </c:pt>
                <c:pt idx="7">
                  <c:v>72.180000000000007</c:v>
                </c:pt>
                <c:pt idx="8">
                  <c:v>97.5</c:v>
                </c:pt>
                <c:pt idx="9">
                  <c:v>73.2</c:v>
                </c:pt>
                <c:pt idx="10">
                  <c:v>88.38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5DB-4847-BC4E-6BBB42F1D241}"/>
            </c:ext>
          </c:extLst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MaximumMode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Hoja1!$A$2:$A$12</c:f>
              <c:strCache>
                <c:ptCount val="11"/>
                <c:pt idx="0">
                  <c:v>Area 1</c:v>
                </c:pt>
                <c:pt idx="1">
                  <c:v>Area 2</c:v>
                </c:pt>
                <c:pt idx="2">
                  <c:v>Area 3</c:v>
                </c:pt>
                <c:pt idx="3">
                  <c:v>Area 4</c:v>
                </c:pt>
                <c:pt idx="4">
                  <c:v>Area 5</c:v>
                </c:pt>
                <c:pt idx="5">
                  <c:v>Area 6</c:v>
                </c:pt>
                <c:pt idx="6">
                  <c:v>Area 7</c:v>
                </c:pt>
                <c:pt idx="7">
                  <c:v>Area 8</c:v>
                </c:pt>
                <c:pt idx="8">
                  <c:v>TotalArea1</c:v>
                </c:pt>
                <c:pt idx="9">
                  <c:v>TotalArea2</c:v>
                </c:pt>
                <c:pt idx="10">
                  <c:v>Global</c:v>
                </c:pt>
              </c:strCache>
            </c:strRef>
          </c:cat>
          <c:val>
            <c:numRef>
              <c:f>Hoja1!$D$2:$D$12</c:f>
              <c:numCache>
                <c:formatCode>General</c:formatCode>
                <c:ptCount val="11"/>
                <c:pt idx="0">
                  <c:v>97.8</c:v>
                </c:pt>
                <c:pt idx="1">
                  <c:v>96.69</c:v>
                </c:pt>
                <c:pt idx="2">
                  <c:v>95.58</c:v>
                </c:pt>
                <c:pt idx="3">
                  <c:v>94.6</c:v>
                </c:pt>
                <c:pt idx="4">
                  <c:v>95.46</c:v>
                </c:pt>
                <c:pt idx="5">
                  <c:v>72.52</c:v>
                </c:pt>
                <c:pt idx="6">
                  <c:v>73.400000000000006</c:v>
                </c:pt>
                <c:pt idx="7">
                  <c:v>72</c:v>
                </c:pt>
                <c:pt idx="8">
                  <c:v>96</c:v>
                </c:pt>
                <c:pt idx="9">
                  <c:v>72.599999999999994</c:v>
                </c:pt>
                <c:pt idx="10">
                  <c:v>87.27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5DB-4847-BC4E-6BBB42F1D241}"/>
            </c:ext>
          </c:extLst>
        </c:ser>
        <c:ser>
          <c:idx val="3"/>
          <c:order val="3"/>
          <c:tx>
            <c:strRef>
              <c:f>Hoja1!$E$1</c:f>
              <c:strCache>
                <c:ptCount val="1"/>
                <c:pt idx="0">
                  <c:v>AlternativeMode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Hoja1!$A$2:$A$12</c:f>
              <c:strCache>
                <c:ptCount val="11"/>
                <c:pt idx="0">
                  <c:v>Area 1</c:v>
                </c:pt>
                <c:pt idx="1">
                  <c:v>Area 2</c:v>
                </c:pt>
                <c:pt idx="2">
                  <c:v>Area 3</c:v>
                </c:pt>
                <c:pt idx="3">
                  <c:v>Area 4</c:v>
                </c:pt>
                <c:pt idx="4">
                  <c:v>Area 5</c:v>
                </c:pt>
                <c:pt idx="5">
                  <c:v>Area 6</c:v>
                </c:pt>
                <c:pt idx="6">
                  <c:v>Area 7</c:v>
                </c:pt>
                <c:pt idx="7">
                  <c:v>Area 8</c:v>
                </c:pt>
                <c:pt idx="8">
                  <c:v>TotalArea1</c:v>
                </c:pt>
                <c:pt idx="9">
                  <c:v>TotalArea2</c:v>
                </c:pt>
                <c:pt idx="10">
                  <c:v>Global</c:v>
                </c:pt>
              </c:strCache>
            </c:strRef>
          </c:cat>
          <c:val>
            <c:numRef>
              <c:f>Hoja1!$E$2:$E$12</c:f>
              <c:numCache>
                <c:formatCode>General</c:formatCode>
                <c:ptCount val="11"/>
                <c:pt idx="0">
                  <c:v>87.7</c:v>
                </c:pt>
                <c:pt idx="1">
                  <c:v>97.12</c:v>
                </c:pt>
                <c:pt idx="2">
                  <c:v>92.64</c:v>
                </c:pt>
                <c:pt idx="3">
                  <c:v>92.52</c:v>
                </c:pt>
                <c:pt idx="4">
                  <c:v>92.41</c:v>
                </c:pt>
                <c:pt idx="5">
                  <c:v>63.44</c:v>
                </c:pt>
                <c:pt idx="6">
                  <c:v>64.48</c:v>
                </c:pt>
                <c:pt idx="7">
                  <c:v>65.75</c:v>
                </c:pt>
                <c:pt idx="8">
                  <c:v>92.5</c:v>
                </c:pt>
                <c:pt idx="9">
                  <c:v>64.599999999999994</c:v>
                </c:pt>
                <c:pt idx="10">
                  <c:v>82.010999999999996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5DB-4847-BC4E-6BBB42F1D241}"/>
            </c:ext>
          </c:extLst>
        </c:ser>
        <c:ser>
          <c:idx val="4"/>
          <c:order val="4"/>
          <c:tx>
            <c:strRef>
              <c:f>Hoja1!$F$1</c:f>
              <c:strCache>
                <c:ptCount val="1"/>
                <c:pt idx="0">
                  <c:v>RandomMode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Hoja1!$A$2:$A$12</c:f>
              <c:strCache>
                <c:ptCount val="11"/>
                <c:pt idx="0">
                  <c:v>Area 1</c:v>
                </c:pt>
                <c:pt idx="1">
                  <c:v>Area 2</c:v>
                </c:pt>
                <c:pt idx="2">
                  <c:v>Area 3</c:v>
                </c:pt>
                <c:pt idx="3">
                  <c:v>Area 4</c:v>
                </c:pt>
                <c:pt idx="4">
                  <c:v>Area 5</c:v>
                </c:pt>
                <c:pt idx="5">
                  <c:v>Area 6</c:v>
                </c:pt>
                <c:pt idx="6">
                  <c:v>Area 7</c:v>
                </c:pt>
                <c:pt idx="7">
                  <c:v>Area 8</c:v>
                </c:pt>
                <c:pt idx="8">
                  <c:v>TotalArea1</c:v>
                </c:pt>
                <c:pt idx="9">
                  <c:v>TotalArea2</c:v>
                </c:pt>
                <c:pt idx="10">
                  <c:v>Global</c:v>
                </c:pt>
              </c:strCache>
            </c:strRef>
          </c:cat>
          <c:val>
            <c:numRef>
              <c:f>Hoja1!$F$2:$F$12</c:f>
              <c:numCache>
                <c:formatCode>General</c:formatCode>
                <c:ptCount val="11"/>
                <c:pt idx="0">
                  <c:v>96.29</c:v>
                </c:pt>
                <c:pt idx="1">
                  <c:v>96.29</c:v>
                </c:pt>
                <c:pt idx="2">
                  <c:v>94</c:v>
                </c:pt>
                <c:pt idx="3">
                  <c:v>94.4</c:v>
                </c:pt>
                <c:pt idx="4">
                  <c:v>94.2</c:v>
                </c:pt>
                <c:pt idx="5">
                  <c:v>73.900000000000006</c:v>
                </c:pt>
                <c:pt idx="6">
                  <c:v>73</c:v>
                </c:pt>
                <c:pt idx="7">
                  <c:v>73</c:v>
                </c:pt>
                <c:pt idx="8">
                  <c:v>95</c:v>
                </c:pt>
                <c:pt idx="9">
                  <c:v>73.3</c:v>
                </c:pt>
                <c:pt idx="10">
                  <c:v>86.88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5DB-4847-BC4E-6BBB42F1D2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17500160"/>
        <c:axId val="522730544"/>
      </c:barChart>
      <c:catAx>
        <c:axId val="517500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522730544"/>
        <c:crosses val="autoZero"/>
        <c:auto val="1"/>
        <c:lblAlgn val="ctr"/>
        <c:lblOffset val="100"/>
        <c:noMultiLvlLbl val="0"/>
      </c:catAx>
      <c:valAx>
        <c:axId val="522730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517500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1203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5072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1599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5973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4533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5392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659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0017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1878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0568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00208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ECF92-FF0D-4A9B-BBF1-2F19A4AE7CCE}" type="datetimeFigureOut">
              <a:rPr lang="es-ES" smtClean="0"/>
              <a:t>10/11/2016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F9D28-A7E8-42DF-9240-05BA27FF92B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40979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RESULTADOS TFG A DIA 10 NOVIEMBRE</a:t>
            </a:r>
          </a:p>
        </p:txBody>
      </p:sp>
    </p:spTree>
    <p:extLst>
      <p:ext uri="{BB962C8B-B14F-4D97-AF65-F5344CB8AC3E}">
        <p14:creationId xmlns:p14="http://schemas.microsoft.com/office/powerpoint/2010/main" val="1461090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204 Tareas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2000" dirty="0"/>
              <a:t>Algoritmo con </a:t>
            </a:r>
            <a:r>
              <a:rPr lang="es-ES" sz="2000" dirty="0" err="1"/>
              <a:t>Biassed</a:t>
            </a:r>
            <a:r>
              <a:rPr lang="es-ES" sz="2000" dirty="0"/>
              <a:t> </a:t>
            </a:r>
            <a:r>
              <a:rPr lang="es-ES" sz="2000" dirty="0" err="1"/>
              <a:t>Randomization</a:t>
            </a:r>
            <a:r>
              <a:rPr lang="es-ES" sz="2000" dirty="0"/>
              <a:t> y regla de prioridad </a:t>
            </a:r>
            <a:r>
              <a:rPr lang="es-ES" sz="2000" dirty="0" err="1"/>
              <a:t>Greatest</a:t>
            </a:r>
            <a:r>
              <a:rPr lang="es-ES" sz="2000" dirty="0"/>
              <a:t> Rank Position </a:t>
            </a:r>
            <a:r>
              <a:rPr lang="es-ES" sz="2000" dirty="0" err="1"/>
              <a:t>Weigh</a:t>
            </a:r>
            <a:r>
              <a:rPr lang="es-ES" sz="2000" dirty="0"/>
              <a:t> con 20.00 soluciones.</a:t>
            </a:r>
          </a:p>
          <a:p>
            <a:pPr algn="ctr"/>
            <a:r>
              <a:rPr lang="es-ES" sz="2000" dirty="0" err="1"/>
              <a:t>Maximum</a:t>
            </a:r>
            <a:r>
              <a:rPr lang="es-ES" sz="2000" dirty="0"/>
              <a:t> </a:t>
            </a:r>
            <a:r>
              <a:rPr lang="es-ES" sz="2000" dirty="0" err="1"/>
              <a:t>Workers</a:t>
            </a:r>
            <a:r>
              <a:rPr lang="es-ES" sz="2000" dirty="0"/>
              <a:t> </a:t>
            </a:r>
            <a:r>
              <a:rPr lang="es-ES" sz="2000" dirty="0" err="1"/>
              <a:t>Mode</a:t>
            </a:r>
            <a:r>
              <a:rPr lang="es-ES" sz="2000" dirty="0" err="1">
                <a:sym typeface="Wingdings" panose="05000000000000000000" pitchFamily="2" charset="2"/>
              </a:rPr>
              <a:t>Makespam</a:t>
            </a:r>
            <a:r>
              <a:rPr lang="es-ES" sz="2000" dirty="0">
                <a:sym typeface="Wingdings" panose="05000000000000000000" pitchFamily="2" charset="2"/>
              </a:rPr>
              <a:t>=815 , </a:t>
            </a:r>
            <a:r>
              <a:rPr lang="es-ES" sz="2000" dirty="0" err="1">
                <a:sym typeface="Wingdings" panose="05000000000000000000" pitchFamily="2" charset="2"/>
              </a:rPr>
              <a:t>Execution</a:t>
            </a:r>
            <a:r>
              <a:rPr lang="es-ES" sz="2000" dirty="0">
                <a:sym typeface="Wingdings" panose="05000000000000000000" pitchFamily="2" charset="2"/>
              </a:rPr>
              <a:t> Time=433,254998 segundos. </a:t>
            </a:r>
            <a:endParaRPr lang="es-E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571" y="2940471"/>
            <a:ext cx="6342857" cy="3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293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204 Tareas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2000" dirty="0"/>
              <a:t>Algoritmo con </a:t>
            </a:r>
            <a:r>
              <a:rPr lang="es-ES" sz="2000" dirty="0" err="1"/>
              <a:t>Biassed</a:t>
            </a:r>
            <a:r>
              <a:rPr lang="es-ES" sz="2000" dirty="0"/>
              <a:t> </a:t>
            </a:r>
            <a:r>
              <a:rPr lang="es-ES" sz="2000" dirty="0" err="1"/>
              <a:t>Randomization</a:t>
            </a:r>
            <a:r>
              <a:rPr lang="es-ES" sz="2000" dirty="0"/>
              <a:t> y regla de prioridad </a:t>
            </a:r>
            <a:r>
              <a:rPr lang="es-ES" sz="2000" dirty="0" err="1"/>
              <a:t>Greatest</a:t>
            </a:r>
            <a:r>
              <a:rPr lang="es-ES" sz="2000" dirty="0"/>
              <a:t> Rank Position </a:t>
            </a:r>
            <a:r>
              <a:rPr lang="es-ES" sz="2000" dirty="0" err="1"/>
              <a:t>Weigh</a:t>
            </a:r>
            <a:r>
              <a:rPr lang="es-ES" sz="2000" dirty="0"/>
              <a:t> con 20.00 soluciones.</a:t>
            </a:r>
          </a:p>
          <a:p>
            <a:pPr algn="ctr"/>
            <a:r>
              <a:rPr lang="es-ES" sz="2000" dirty="0" err="1"/>
              <a:t>Alternative</a:t>
            </a:r>
            <a:r>
              <a:rPr lang="es-ES" sz="2000" dirty="0"/>
              <a:t> </a:t>
            </a:r>
            <a:r>
              <a:rPr lang="es-ES" sz="2000" dirty="0" err="1"/>
              <a:t>Minimum</a:t>
            </a:r>
            <a:r>
              <a:rPr lang="es-ES" sz="2000" dirty="0"/>
              <a:t> </a:t>
            </a:r>
            <a:r>
              <a:rPr lang="es-ES" sz="2000" dirty="0" err="1"/>
              <a:t>Maximum</a:t>
            </a:r>
            <a:r>
              <a:rPr lang="es-ES" sz="2000" dirty="0"/>
              <a:t> </a:t>
            </a:r>
            <a:r>
              <a:rPr lang="es-ES" sz="2000" dirty="0" err="1"/>
              <a:t>Workers</a:t>
            </a:r>
            <a:r>
              <a:rPr lang="es-ES" sz="2000" dirty="0"/>
              <a:t> </a:t>
            </a:r>
            <a:r>
              <a:rPr lang="es-ES" sz="2000" dirty="0" err="1"/>
              <a:t>Mode</a:t>
            </a:r>
            <a:r>
              <a:rPr lang="es-ES" sz="2000" dirty="0" err="1">
                <a:sym typeface="Wingdings" panose="05000000000000000000" pitchFamily="2" charset="2"/>
              </a:rPr>
              <a:t>Makespam</a:t>
            </a:r>
            <a:r>
              <a:rPr lang="es-ES" sz="2000" dirty="0">
                <a:sym typeface="Wingdings" panose="05000000000000000000" pitchFamily="2" charset="2"/>
              </a:rPr>
              <a:t>=870 , </a:t>
            </a:r>
            <a:r>
              <a:rPr lang="es-ES" sz="2000" dirty="0" err="1">
                <a:sym typeface="Wingdings" panose="05000000000000000000" pitchFamily="2" charset="2"/>
              </a:rPr>
              <a:t>Execution</a:t>
            </a:r>
            <a:r>
              <a:rPr lang="es-ES" sz="2000" dirty="0">
                <a:sym typeface="Wingdings" panose="05000000000000000000" pitchFamily="2" charset="2"/>
              </a:rPr>
              <a:t> Time=614, 991 segundos. </a:t>
            </a:r>
            <a:endParaRPr lang="es-ES" sz="2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571" y="3150054"/>
            <a:ext cx="6342857" cy="3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223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204 Tareas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2000" dirty="0"/>
              <a:t>Algoritmo con </a:t>
            </a:r>
            <a:r>
              <a:rPr lang="es-ES" sz="2000" dirty="0" err="1"/>
              <a:t>Biassed</a:t>
            </a:r>
            <a:r>
              <a:rPr lang="es-ES" sz="2000" dirty="0"/>
              <a:t> </a:t>
            </a:r>
            <a:r>
              <a:rPr lang="es-ES" sz="2000" dirty="0" err="1"/>
              <a:t>Randomization</a:t>
            </a:r>
            <a:r>
              <a:rPr lang="es-ES" sz="2000" dirty="0"/>
              <a:t> y regla de prioridad </a:t>
            </a:r>
            <a:r>
              <a:rPr lang="es-ES" sz="2000" dirty="0" err="1"/>
              <a:t>Greatest</a:t>
            </a:r>
            <a:r>
              <a:rPr lang="es-ES" sz="2000" dirty="0"/>
              <a:t> Rank Position </a:t>
            </a:r>
            <a:r>
              <a:rPr lang="es-ES" sz="2000" dirty="0" err="1"/>
              <a:t>Weigh</a:t>
            </a:r>
            <a:r>
              <a:rPr lang="es-ES" sz="2000" dirty="0"/>
              <a:t> con 20.00 soluciones.</a:t>
            </a:r>
          </a:p>
          <a:p>
            <a:pPr algn="ctr"/>
            <a:r>
              <a:rPr lang="es-ES" sz="2000" dirty="0" err="1"/>
              <a:t>Alternative</a:t>
            </a:r>
            <a:r>
              <a:rPr lang="es-ES" sz="2000" dirty="0"/>
              <a:t> </a:t>
            </a:r>
            <a:r>
              <a:rPr lang="es-ES" sz="2000" dirty="0" err="1"/>
              <a:t>Minimum</a:t>
            </a:r>
            <a:r>
              <a:rPr lang="es-ES" sz="2000" dirty="0"/>
              <a:t> </a:t>
            </a:r>
            <a:r>
              <a:rPr lang="es-ES" sz="2000" dirty="0" err="1"/>
              <a:t>Maximum</a:t>
            </a:r>
            <a:r>
              <a:rPr lang="es-ES" sz="2000" dirty="0"/>
              <a:t> </a:t>
            </a:r>
            <a:r>
              <a:rPr lang="es-ES" sz="2000" dirty="0" err="1"/>
              <a:t>Workers</a:t>
            </a:r>
            <a:r>
              <a:rPr lang="es-ES" sz="2000" dirty="0"/>
              <a:t> </a:t>
            </a:r>
            <a:r>
              <a:rPr lang="es-ES" sz="2000" dirty="0" err="1"/>
              <a:t>Mode</a:t>
            </a:r>
            <a:r>
              <a:rPr lang="es-ES" sz="2000" dirty="0" err="1">
                <a:sym typeface="Wingdings" panose="05000000000000000000" pitchFamily="2" charset="2"/>
              </a:rPr>
              <a:t>Makespam</a:t>
            </a:r>
            <a:r>
              <a:rPr lang="es-ES" sz="2000" dirty="0">
                <a:sym typeface="Wingdings" panose="05000000000000000000" pitchFamily="2" charset="2"/>
              </a:rPr>
              <a:t>=870 , </a:t>
            </a:r>
            <a:r>
              <a:rPr lang="es-ES" sz="2000" dirty="0" err="1">
                <a:sym typeface="Wingdings" panose="05000000000000000000" pitchFamily="2" charset="2"/>
              </a:rPr>
              <a:t>Execution</a:t>
            </a:r>
            <a:r>
              <a:rPr lang="es-ES" sz="2000" dirty="0">
                <a:sym typeface="Wingdings" panose="05000000000000000000" pitchFamily="2" charset="2"/>
              </a:rPr>
              <a:t> Time=614, 991 segundos</a:t>
            </a:r>
            <a:endParaRPr lang="es-E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571" y="3206325"/>
            <a:ext cx="6342857" cy="3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375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204 Tareas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2000" dirty="0"/>
              <a:t>Algoritmo con </a:t>
            </a:r>
            <a:r>
              <a:rPr lang="es-ES" sz="2000" dirty="0" err="1"/>
              <a:t>Biassed</a:t>
            </a:r>
            <a:r>
              <a:rPr lang="es-ES" sz="2000" dirty="0"/>
              <a:t> </a:t>
            </a:r>
            <a:r>
              <a:rPr lang="es-ES" sz="2000" dirty="0" err="1"/>
              <a:t>Randomization</a:t>
            </a:r>
            <a:r>
              <a:rPr lang="es-ES" sz="2000" dirty="0"/>
              <a:t> y regla de prioridad </a:t>
            </a:r>
            <a:r>
              <a:rPr lang="es-ES" sz="2000" dirty="0" err="1"/>
              <a:t>Greatest</a:t>
            </a:r>
            <a:r>
              <a:rPr lang="es-ES" sz="2000" dirty="0"/>
              <a:t> Rank Position </a:t>
            </a:r>
            <a:r>
              <a:rPr lang="es-ES" sz="2000" dirty="0" err="1"/>
              <a:t>Weigh</a:t>
            </a:r>
            <a:r>
              <a:rPr lang="es-ES" sz="2000" dirty="0"/>
              <a:t> con 20.00 soluciones.</a:t>
            </a:r>
          </a:p>
          <a:p>
            <a:pPr algn="ctr"/>
            <a:r>
              <a:rPr lang="es-ES" sz="2000" dirty="0" err="1"/>
              <a:t>Random</a:t>
            </a:r>
            <a:r>
              <a:rPr lang="es-ES" sz="2000" dirty="0"/>
              <a:t> </a:t>
            </a:r>
            <a:r>
              <a:rPr lang="es-ES" sz="2000" dirty="0" err="1"/>
              <a:t>Workers</a:t>
            </a:r>
            <a:r>
              <a:rPr lang="es-ES" sz="2000" dirty="0"/>
              <a:t> </a:t>
            </a:r>
            <a:r>
              <a:rPr lang="es-ES" sz="2000" dirty="0" err="1"/>
              <a:t>Mode</a:t>
            </a:r>
            <a:r>
              <a:rPr lang="es-ES" sz="2000" dirty="0" err="1">
                <a:sym typeface="Wingdings" panose="05000000000000000000" pitchFamily="2" charset="2"/>
              </a:rPr>
              <a:t>Makespam</a:t>
            </a:r>
            <a:r>
              <a:rPr lang="es-ES" sz="2000" dirty="0">
                <a:sym typeface="Wingdings" panose="05000000000000000000" pitchFamily="2" charset="2"/>
              </a:rPr>
              <a:t>=811 , </a:t>
            </a:r>
            <a:r>
              <a:rPr lang="es-ES" sz="2000" dirty="0" err="1">
                <a:sym typeface="Wingdings" panose="05000000000000000000" pitchFamily="2" charset="2"/>
              </a:rPr>
              <a:t>Execution</a:t>
            </a:r>
            <a:r>
              <a:rPr lang="es-ES" sz="2000" dirty="0">
                <a:sym typeface="Wingdings" panose="05000000000000000000" pitchFamily="2" charset="2"/>
              </a:rPr>
              <a:t> Time=486,451996 segundos.</a:t>
            </a:r>
          </a:p>
          <a:p>
            <a:pPr algn="ctr"/>
            <a:r>
              <a:rPr lang="es-ES" sz="2000" dirty="0" err="1">
                <a:sym typeface="Wingdings" panose="05000000000000000000" pitchFamily="2" charset="2"/>
              </a:rPr>
              <a:t>Modes</a:t>
            </a:r>
            <a:r>
              <a:rPr lang="es-ES" sz="2000" dirty="0">
                <a:sym typeface="Wingdings" panose="05000000000000000000" pitchFamily="2" charset="2"/>
              </a:rPr>
              <a:t>: 1, 0, 0, 1, 1, 0</a:t>
            </a:r>
            <a:endParaRPr lang="es-ES" sz="2000" dirty="0"/>
          </a:p>
          <a:p>
            <a:pPr algn="ctr"/>
            <a:r>
              <a:rPr lang="es-ES" sz="2000" dirty="0">
                <a:sym typeface="Wingdings" panose="05000000000000000000" pitchFamily="2" charset="2"/>
              </a:rPr>
              <a:t>. </a:t>
            </a:r>
            <a:endParaRPr lang="es-E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368" y="3214975"/>
            <a:ext cx="6022481" cy="320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155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204 Tareas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es-ES" sz="2000" dirty="0"/>
              <a:t>Algoritmo con </a:t>
            </a:r>
            <a:r>
              <a:rPr lang="es-ES" sz="2000" dirty="0" err="1"/>
              <a:t>Biassed</a:t>
            </a:r>
            <a:r>
              <a:rPr lang="es-ES" sz="2000" dirty="0"/>
              <a:t> </a:t>
            </a:r>
            <a:r>
              <a:rPr lang="es-ES" sz="2000" dirty="0" err="1"/>
              <a:t>Randomization</a:t>
            </a:r>
            <a:r>
              <a:rPr lang="es-ES" sz="2000" dirty="0"/>
              <a:t> y regla de prioridad </a:t>
            </a:r>
            <a:r>
              <a:rPr lang="es-ES" sz="2000" dirty="0" err="1"/>
              <a:t>Greatest</a:t>
            </a:r>
            <a:r>
              <a:rPr lang="es-ES" sz="2000" dirty="0"/>
              <a:t> Rank Position </a:t>
            </a:r>
            <a:r>
              <a:rPr lang="es-ES" sz="2000" dirty="0" err="1"/>
              <a:t>Weigh</a:t>
            </a:r>
            <a:r>
              <a:rPr lang="es-ES" sz="2000" dirty="0"/>
              <a:t> con 20.00 soluciones.</a:t>
            </a:r>
          </a:p>
          <a:p>
            <a:pPr algn="ctr"/>
            <a:r>
              <a:rPr lang="es-ES" sz="2000" dirty="0" err="1"/>
              <a:t>Random</a:t>
            </a:r>
            <a:r>
              <a:rPr lang="es-ES" sz="2000" dirty="0"/>
              <a:t> </a:t>
            </a:r>
            <a:r>
              <a:rPr lang="es-ES" sz="2000" dirty="0" err="1"/>
              <a:t>Workers</a:t>
            </a:r>
            <a:r>
              <a:rPr lang="es-ES" sz="2000" dirty="0"/>
              <a:t> </a:t>
            </a:r>
            <a:r>
              <a:rPr lang="es-ES" sz="2000" dirty="0" err="1"/>
              <a:t>Mode</a:t>
            </a:r>
            <a:r>
              <a:rPr lang="es-ES" sz="2000" dirty="0" err="1">
                <a:sym typeface="Wingdings" panose="05000000000000000000" pitchFamily="2" charset="2"/>
              </a:rPr>
              <a:t>Makespam</a:t>
            </a:r>
            <a:r>
              <a:rPr lang="es-ES" sz="2000" dirty="0">
                <a:sym typeface="Wingdings" panose="05000000000000000000" pitchFamily="2" charset="2"/>
              </a:rPr>
              <a:t>=811 , </a:t>
            </a:r>
            <a:r>
              <a:rPr lang="es-ES" sz="2000" dirty="0" err="1">
                <a:sym typeface="Wingdings" panose="05000000000000000000" pitchFamily="2" charset="2"/>
              </a:rPr>
              <a:t>Execution</a:t>
            </a:r>
            <a:r>
              <a:rPr lang="es-ES" sz="2000" dirty="0">
                <a:sym typeface="Wingdings" panose="05000000000000000000" pitchFamily="2" charset="2"/>
              </a:rPr>
              <a:t> Time=486,451996 segundos.</a:t>
            </a:r>
          </a:p>
          <a:p>
            <a:pPr algn="ctr"/>
            <a:r>
              <a:rPr lang="es-ES" sz="2000" dirty="0" err="1">
                <a:sym typeface="Wingdings" panose="05000000000000000000" pitchFamily="2" charset="2"/>
              </a:rPr>
              <a:t>Modes</a:t>
            </a:r>
            <a:r>
              <a:rPr lang="es-ES" sz="2000" dirty="0">
                <a:sym typeface="Wingdings" panose="05000000000000000000" pitchFamily="2" charset="2"/>
              </a:rPr>
              <a:t>: 1, 0, 0, 1, 1, 0</a:t>
            </a:r>
          </a:p>
          <a:p>
            <a:pPr algn="ctr"/>
            <a:r>
              <a:rPr lang="es-ES" sz="2000" dirty="0">
                <a:sym typeface="Wingdings" panose="05000000000000000000" pitchFamily="2" charset="2"/>
              </a:rPr>
              <a:t>Subiendo el número de replicaciones a 1.000.000Makespam=808, </a:t>
            </a:r>
            <a:r>
              <a:rPr lang="es-ES" sz="2000" dirty="0" err="1">
                <a:sym typeface="Wingdings" panose="05000000000000000000" pitchFamily="2" charset="2"/>
              </a:rPr>
              <a:t>Execution</a:t>
            </a:r>
            <a:r>
              <a:rPr lang="es-ES" sz="2000" dirty="0">
                <a:sym typeface="Wingdings" panose="05000000000000000000" pitchFamily="2" charset="2"/>
              </a:rPr>
              <a:t> Time=25223,275391 segundos</a:t>
            </a:r>
          </a:p>
          <a:p>
            <a:pPr algn="ctr"/>
            <a:r>
              <a:rPr lang="es-ES" sz="2000" dirty="0" err="1">
                <a:sym typeface="Wingdings" panose="05000000000000000000" pitchFamily="2" charset="2"/>
              </a:rPr>
              <a:t>Modes</a:t>
            </a:r>
            <a:r>
              <a:rPr lang="es-ES" sz="2000" dirty="0">
                <a:sym typeface="Wingdings" panose="05000000000000000000" pitchFamily="2" charset="2"/>
              </a:rPr>
              <a:t>: 1, 0, 1, 1, 2, 1</a:t>
            </a:r>
          </a:p>
        </p:txBody>
      </p:sp>
    </p:spTree>
    <p:extLst>
      <p:ext uri="{BB962C8B-B14F-4D97-AF65-F5344CB8AC3E}">
        <p14:creationId xmlns:p14="http://schemas.microsoft.com/office/powerpoint/2010/main" val="2701979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dirty="0"/>
              <a:t>Gráfico de porcentaje de ocupación de las áreas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669475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79255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91 Tareas</a:t>
            </a:r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712" y="1555924"/>
            <a:ext cx="8882575" cy="4721369"/>
          </a:xfrm>
        </p:spPr>
      </p:pic>
    </p:spTree>
    <p:extLst>
      <p:ext uri="{BB962C8B-B14F-4D97-AF65-F5344CB8AC3E}">
        <p14:creationId xmlns:p14="http://schemas.microsoft.com/office/powerpoint/2010/main" val="253346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91 Tareas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113" y="1266092"/>
            <a:ext cx="9882010" cy="5252601"/>
          </a:xfrm>
        </p:spPr>
      </p:pic>
    </p:spTree>
    <p:extLst>
      <p:ext uri="{BB962C8B-B14F-4D97-AF65-F5344CB8AC3E}">
        <p14:creationId xmlns:p14="http://schemas.microsoft.com/office/powerpoint/2010/main" val="1921485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159 Tareas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275" y="1690688"/>
            <a:ext cx="8211450" cy="4364645"/>
          </a:xfrm>
        </p:spPr>
      </p:pic>
    </p:spTree>
    <p:extLst>
      <p:ext uri="{BB962C8B-B14F-4D97-AF65-F5344CB8AC3E}">
        <p14:creationId xmlns:p14="http://schemas.microsoft.com/office/powerpoint/2010/main" val="1856255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159 Tareas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110" y="1690688"/>
            <a:ext cx="8343780" cy="4434983"/>
          </a:xfrm>
        </p:spPr>
      </p:pic>
    </p:spTree>
    <p:extLst>
      <p:ext uri="{BB962C8B-B14F-4D97-AF65-F5344CB8AC3E}">
        <p14:creationId xmlns:p14="http://schemas.microsoft.com/office/powerpoint/2010/main" val="2011608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204 Tareas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691845"/>
            <a:ext cx="10515600" cy="4351338"/>
          </a:xfrm>
        </p:spPr>
        <p:txBody>
          <a:bodyPr/>
          <a:lstStyle/>
          <a:p>
            <a:pPr algn="ctr"/>
            <a:r>
              <a:rPr lang="es-ES" dirty="0"/>
              <a:t>Algoritmo Tipo </a:t>
            </a:r>
            <a:r>
              <a:rPr lang="es-ES" dirty="0" err="1"/>
              <a:t>Greedy</a:t>
            </a:r>
            <a:r>
              <a:rPr lang="es-ES" dirty="0" err="1">
                <a:sym typeface="Wingdings" panose="05000000000000000000" pitchFamily="2" charset="2"/>
              </a:rPr>
              <a:t>Makespam</a:t>
            </a:r>
            <a:r>
              <a:rPr lang="es-ES" dirty="0">
                <a:sym typeface="Wingdings" panose="05000000000000000000" pitchFamily="2" charset="2"/>
              </a:rPr>
              <a:t>=824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488" y="2335239"/>
            <a:ext cx="6975961" cy="370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364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204 Tareas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2000" dirty="0"/>
              <a:t>Algoritmo con </a:t>
            </a:r>
            <a:r>
              <a:rPr lang="es-ES" sz="2000" dirty="0" err="1"/>
              <a:t>Biassed</a:t>
            </a:r>
            <a:r>
              <a:rPr lang="es-ES" sz="2000" dirty="0"/>
              <a:t> </a:t>
            </a:r>
            <a:r>
              <a:rPr lang="es-ES" sz="2000" dirty="0" err="1"/>
              <a:t>Randomization</a:t>
            </a:r>
            <a:r>
              <a:rPr lang="es-ES" sz="2000" dirty="0"/>
              <a:t> y regla de prioridad </a:t>
            </a:r>
            <a:r>
              <a:rPr lang="es-ES" sz="2000" dirty="0" err="1"/>
              <a:t>Greatest</a:t>
            </a:r>
            <a:r>
              <a:rPr lang="es-ES" sz="2000" dirty="0"/>
              <a:t> Rank Position </a:t>
            </a:r>
            <a:r>
              <a:rPr lang="es-ES" sz="2000" dirty="0" err="1"/>
              <a:t>Weigh</a:t>
            </a:r>
            <a:r>
              <a:rPr lang="es-ES" sz="2000" dirty="0"/>
              <a:t> con 20.00 soluciones.</a:t>
            </a:r>
          </a:p>
          <a:p>
            <a:pPr algn="ctr"/>
            <a:r>
              <a:rPr lang="es-ES" sz="2000" dirty="0" err="1"/>
              <a:t>Minimum</a:t>
            </a:r>
            <a:r>
              <a:rPr lang="es-ES" sz="2000" dirty="0"/>
              <a:t> </a:t>
            </a:r>
            <a:r>
              <a:rPr lang="es-ES" sz="2000" dirty="0" err="1"/>
              <a:t>Workers</a:t>
            </a:r>
            <a:r>
              <a:rPr lang="es-ES" sz="2000" dirty="0"/>
              <a:t> </a:t>
            </a:r>
            <a:r>
              <a:rPr lang="es-ES" sz="2000" dirty="0" err="1"/>
              <a:t>Mode</a:t>
            </a:r>
            <a:r>
              <a:rPr lang="es-ES" sz="2000" dirty="0" err="1">
                <a:sym typeface="Wingdings" panose="05000000000000000000" pitchFamily="2" charset="2"/>
              </a:rPr>
              <a:t>Makespam</a:t>
            </a:r>
            <a:r>
              <a:rPr lang="es-ES" sz="2000" dirty="0">
                <a:sym typeface="Wingdings" panose="05000000000000000000" pitchFamily="2" charset="2"/>
              </a:rPr>
              <a:t>=809 , </a:t>
            </a:r>
            <a:r>
              <a:rPr lang="es-ES" sz="2000" dirty="0" err="1">
                <a:sym typeface="Wingdings" panose="05000000000000000000" pitchFamily="2" charset="2"/>
              </a:rPr>
              <a:t>Execution</a:t>
            </a:r>
            <a:r>
              <a:rPr lang="es-ES" sz="2000" dirty="0">
                <a:sym typeface="Wingdings" panose="05000000000000000000" pitchFamily="2" charset="2"/>
              </a:rPr>
              <a:t> Time=646, 181030 segundos. </a:t>
            </a:r>
            <a:endParaRPr lang="es-ES" sz="2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488" y="2805534"/>
            <a:ext cx="6342857" cy="3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426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204 Tareas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2000" dirty="0"/>
              <a:t>Algoritmo con </a:t>
            </a:r>
            <a:r>
              <a:rPr lang="es-ES" sz="2000" dirty="0" err="1"/>
              <a:t>Biassed</a:t>
            </a:r>
            <a:r>
              <a:rPr lang="es-ES" sz="2000" dirty="0"/>
              <a:t> </a:t>
            </a:r>
            <a:r>
              <a:rPr lang="es-ES" sz="2000" dirty="0" err="1"/>
              <a:t>Randomization</a:t>
            </a:r>
            <a:r>
              <a:rPr lang="es-ES" sz="2000" dirty="0"/>
              <a:t> y regla de prioridad </a:t>
            </a:r>
            <a:r>
              <a:rPr lang="es-ES" sz="2000" dirty="0" err="1"/>
              <a:t>Greatest</a:t>
            </a:r>
            <a:r>
              <a:rPr lang="es-ES" sz="2000" dirty="0"/>
              <a:t> Rank Position </a:t>
            </a:r>
            <a:r>
              <a:rPr lang="es-ES" sz="2000" dirty="0" err="1"/>
              <a:t>Weigh</a:t>
            </a:r>
            <a:r>
              <a:rPr lang="es-ES" sz="2000" dirty="0"/>
              <a:t> con 20.00 soluciones.</a:t>
            </a:r>
          </a:p>
          <a:p>
            <a:pPr algn="ctr"/>
            <a:r>
              <a:rPr lang="es-ES" sz="2000" dirty="0" err="1"/>
              <a:t>Minimum</a:t>
            </a:r>
            <a:r>
              <a:rPr lang="es-ES" sz="2000" dirty="0"/>
              <a:t> </a:t>
            </a:r>
            <a:r>
              <a:rPr lang="es-ES" sz="2000" dirty="0" err="1"/>
              <a:t>Workers</a:t>
            </a:r>
            <a:r>
              <a:rPr lang="es-ES" sz="2000" dirty="0"/>
              <a:t> </a:t>
            </a:r>
            <a:r>
              <a:rPr lang="es-ES" sz="2000" dirty="0" err="1"/>
              <a:t>Mode</a:t>
            </a:r>
            <a:r>
              <a:rPr lang="es-ES" sz="2000" dirty="0" err="1">
                <a:sym typeface="Wingdings" panose="05000000000000000000" pitchFamily="2" charset="2"/>
              </a:rPr>
              <a:t>Makespam</a:t>
            </a:r>
            <a:r>
              <a:rPr lang="es-ES" sz="2000" dirty="0">
                <a:sym typeface="Wingdings" panose="05000000000000000000" pitchFamily="2" charset="2"/>
              </a:rPr>
              <a:t>=809 , </a:t>
            </a:r>
            <a:r>
              <a:rPr lang="es-ES" sz="2000" dirty="0" err="1">
                <a:sym typeface="Wingdings" panose="05000000000000000000" pitchFamily="2" charset="2"/>
              </a:rPr>
              <a:t>Execution</a:t>
            </a:r>
            <a:r>
              <a:rPr lang="es-ES" sz="2000" dirty="0">
                <a:sym typeface="Wingdings" panose="05000000000000000000" pitchFamily="2" charset="2"/>
              </a:rPr>
              <a:t> Time=646, 181030 segundos. </a:t>
            </a:r>
            <a:endParaRPr lang="es-ES" sz="2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571" y="2805534"/>
            <a:ext cx="6342857" cy="3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0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Instancia de 204 Tareas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2000" dirty="0"/>
              <a:t>Algoritmo con </a:t>
            </a:r>
            <a:r>
              <a:rPr lang="es-ES" sz="2000" dirty="0" err="1"/>
              <a:t>Biassed</a:t>
            </a:r>
            <a:r>
              <a:rPr lang="es-ES" sz="2000" dirty="0"/>
              <a:t> </a:t>
            </a:r>
            <a:r>
              <a:rPr lang="es-ES" sz="2000" dirty="0" err="1"/>
              <a:t>Randomization</a:t>
            </a:r>
            <a:r>
              <a:rPr lang="es-ES" sz="2000" dirty="0"/>
              <a:t> y regla de prioridad </a:t>
            </a:r>
            <a:r>
              <a:rPr lang="es-ES" sz="2000" dirty="0" err="1"/>
              <a:t>Greatest</a:t>
            </a:r>
            <a:r>
              <a:rPr lang="es-ES" sz="2000" dirty="0"/>
              <a:t> Rank Position </a:t>
            </a:r>
            <a:r>
              <a:rPr lang="es-ES" sz="2000" dirty="0" err="1"/>
              <a:t>Weigh</a:t>
            </a:r>
            <a:r>
              <a:rPr lang="es-ES" sz="2000" dirty="0"/>
              <a:t> con 20.00 soluciones.</a:t>
            </a:r>
          </a:p>
          <a:p>
            <a:pPr algn="ctr"/>
            <a:r>
              <a:rPr lang="es-ES" sz="2000" dirty="0" err="1"/>
              <a:t>Maximum</a:t>
            </a:r>
            <a:r>
              <a:rPr lang="es-ES" sz="2000" dirty="0"/>
              <a:t> </a:t>
            </a:r>
            <a:r>
              <a:rPr lang="es-ES" sz="2000" dirty="0" err="1"/>
              <a:t>Workers</a:t>
            </a:r>
            <a:r>
              <a:rPr lang="es-ES" sz="2000" dirty="0"/>
              <a:t> </a:t>
            </a:r>
            <a:r>
              <a:rPr lang="es-ES" sz="2000" dirty="0" err="1"/>
              <a:t>Mode</a:t>
            </a:r>
            <a:r>
              <a:rPr lang="es-ES" sz="2000" dirty="0" err="1">
                <a:sym typeface="Wingdings" panose="05000000000000000000" pitchFamily="2" charset="2"/>
              </a:rPr>
              <a:t>Makespam</a:t>
            </a:r>
            <a:r>
              <a:rPr lang="es-ES" sz="2000" dirty="0">
                <a:sym typeface="Wingdings" panose="05000000000000000000" pitchFamily="2" charset="2"/>
              </a:rPr>
              <a:t>=815 , </a:t>
            </a:r>
            <a:r>
              <a:rPr lang="es-ES" sz="2000" dirty="0" err="1">
                <a:sym typeface="Wingdings" panose="05000000000000000000" pitchFamily="2" charset="2"/>
              </a:rPr>
              <a:t>Execution</a:t>
            </a:r>
            <a:r>
              <a:rPr lang="es-ES" sz="2000" dirty="0">
                <a:sym typeface="Wingdings" panose="05000000000000000000" pitchFamily="2" charset="2"/>
              </a:rPr>
              <a:t> Time=433,253998 segundos. </a:t>
            </a:r>
            <a:endParaRPr lang="es-ES" sz="2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571" y="3051580"/>
            <a:ext cx="6342857" cy="33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098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346</Words>
  <Application>Microsoft Office PowerPoint</Application>
  <PresentationFormat>Panorámica</PresentationFormat>
  <Paragraphs>38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Tema de Office</vt:lpstr>
      <vt:lpstr>RESULTADOS TFG A DIA 10 NOVIEMBRE</vt:lpstr>
      <vt:lpstr>Instancia de 91 Tareas</vt:lpstr>
      <vt:lpstr>Instancia de 91 Tareas</vt:lpstr>
      <vt:lpstr>Instancia de 159 Tareas</vt:lpstr>
      <vt:lpstr>Instancia de 159 Tareas</vt:lpstr>
      <vt:lpstr>Instancia de 204 Tareas</vt:lpstr>
      <vt:lpstr>Instancia de 204 Tareas</vt:lpstr>
      <vt:lpstr>Instancia de 204 Tareas</vt:lpstr>
      <vt:lpstr>Instancia de 204 Tareas</vt:lpstr>
      <vt:lpstr>Instancia de 204 Tareas</vt:lpstr>
      <vt:lpstr>Instancia de 204 Tareas</vt:lpstr>
      <vt:lpstr>Instancia de 204 Tareas</vt:lpstr>
      <vt:lpstr>Instancia de 204 Tareas</vt:lpstr>
      <vt:lpstr>Instancia de 204 Tareas</vt:lpstr>
      <vt:lpstr>Gráfico de porcentaje de ocupación de las áreas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RESULTADOS TFG A DIA 10 NOVIEMBRE</dc:title>
  <dc:creator>Jorge Guede Barcenilla</dc:creator>
  <cp:lastModifiedBy>Jorge Guede Barcenilla</cp:lastModifiedBy>
  <cp:revision>5</cp:revision>
  <dcterms:created xsi:type="dcterms:W3CDTF">2016-11-10T10:26:35Z</dcterms:created>
  <dcterms:modified xsi:type="dcterms:W3CDTF">2016-11-10T10:55:01Z</dcterms:modified>
</cp:coreProperties>
</file>

<file path=docProps/thumbnail.jpeg>
</file>